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3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506" r:id="rId2"/>
    <p:sldId id="305" r:id="rId3"/>
    <p:sldId id="614" r:id="rId4"/>
    <p:sldId id="609" r:id="rId5"/>
    <p:sldId id="923" r:id="rId6"/>
    <p:sldId id="615" r:id="rId7"/>
    <p:sldId id="616" r:id="rId8"/>
    <p:sldId id="747" r:id="rId9"/>
    <p:sldId id="939" r:id="rId10"/>
    <p:sldId id="924" r:id="rId11"/>
    <p:sldId id="751" r:id="rId12"/>
    <p:sldId id="938" r:id="rId13"/>
    <p:sldId id="749" r:id="rId14"/>
    <p:sldId id="666" r:id="rId15"/>
    <p:sldId id="937" r:id="rId16"/>
    <p:sldId id="927" r:id="rId17"/>
    <p:sldId id="936" r:id="rId18"/>
    <p:sldId id="929" r:id="rId19"/>
    <p:sldId id="933" r:id="rId20"/>
    <p:sldId id="934" r:id="rId21"/>
    <p:sldId id="928" r:id="rId22"/>
    <p:sldId id="925" r:id="rId23"/>
    <p:sldId id="931" r:id="rId24"/>
    <p:sldId id="932" r:id="rId25"/>
    <p:sldId id="935" r:id="rId26"/>
    <p:sldId id="930" r:id="rId27"/>
    <p:sldId id="642" r:id="rId28"/>
    <p:sldId id="633" r:id="rId29"/>
    <p:sldId id="27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 autoAdjust="0"/>
    <p:restoredTop sz="60546" autoAdjust="0"/>
  </p:normalViewPr>
  <p:slideViewPr>
    <p:cSldViewPr snapToGrid="0">
      <p:cViewPr varScale="1">
        <p:scale>
          <a:sx n="173" d="100"/>
          <a:sy n="173" d="100"/>
        </p:scale>
        <p:origin x="5168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295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8073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4442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What is the term that Jeremy used for doing it in the place?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0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What is the term that Jeremy used for doing it in the place?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025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What is the term that Jeremy used for doing it in the place?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076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views on testing and change management have changed dramatically as organizations have moved from Waterfall to Iterative to Agile development lifecycles. </a:t>
            </a:r>
          </a:p>
          <a:p>
            <a:endParaRPr lang="en-US" dirty="0"/>
          </a:p>
          <a:p>
            <a:r>
              <a:rPr lang="en-US" dirty="0"/>
              <a:t>Successful Agile (and Iterative) Development REQUIRES better application design, development techniques, and testing practices. </a:t>
            </a:r>
          </a:p>
          <a:p>
            <a:endParaRPr lang="en-US" dirty="0"/>
          </a:p>
          <a:p>
            <a:r>
              <a:rPr lang="en-US" dirty="0"/>
              <a:t>Testing and lack of defects are not the end goal. A higher quality more usable more cost-effective product is the goal. </a:t>
            </a:r>
          </a:p>
          <a:p>
            <a:endParaRPr lang="en-US" dirty="0"/>
          </a:p>
          <a:p>
            <a:r>
              <a:rPr lang="en-US" dirty="0"/>
              <a:t>Requirements:</a:t>
            </a:r>
          </a:p>
          <a:p>
            <a:r>
              <a:rPr lang="en-US" dirty="0"/>
              <a:t>Waterfall: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Full project requirements upfront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Inconsistent industry capture techniques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Tend to be verbose requirements with formal signoff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Change requests needed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Estimation bottom up detailed estimates sometimes function points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0" indent="0">
              <a:buFont typeface="+mj-lt"/>
              <a:buNone/>
            </a:pPr>
            <a:r>
              <a:rPr lang="en-US" dirty="0"/>
              <a:t>Iterative:</a:t>
            </a:r>
          </a:p>
          <a:p>
            <a:pPr marL="0" indent="0">
              <a:buFont typeface="+mj-lt"/>
              <a:buNone/>
            </a:pPr>
            <a:r>
              <a:rPr lang="en-US" dirty="0"/>
              <a:t>Mostly upfront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37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0545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021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Final Topics: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SMART: Specific, Measurable, Achievable, Relevant, and Time-boxed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Be very careful attempting to measure productivity across teams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Story Points vs Use Case Points vs Function 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4977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Final Topics: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83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7812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2364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3782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64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556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Optimism &amp; Good-natured Humor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24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20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Calendar, Activities List, and Assignments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406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4698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443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Behavior-driven_development#cite_note-BDD_in_action-4" TargetMode="External"/><Relationship Id="rId13" Type="http://schemas.openxmlformats.org/officeDocument/2006/relationships/hyperlink" Target="https://en.wikipedia.org/wiki/Behavior-driven_development#cite_note-BDD_CodeMagazine-7" TargetMode="External"/><Relationship Id="rId3" Type="http://schemas.openxmlformats.org/officeDocument/2006/relationships/hyperlink" Target="https://en.wikipedia.org/wiki/Software_engineering" TargetMode="External"/><Relationship Id="rId7" Type="http://schemas.openxmlformats.org/officeDocument/2006/relationships/hyperlink" Target="https://en.wikipedia.org/wiki/Behavior-driven_development#cite_note-IntroBDD-3" TargetMode="External"/><Relationship Id="rId12" Type="http://schemas.openxmlformats.org/officeDocument/2006/relationships/hyperlink" Target="https://en.wikipedia.org/wiki/Wikipedia:Vaguenes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Behavior-driven_development#cite_note-BDD_Def_BehaviourDriven-2" TargetMode="External"/><Relationship Id="rId11" Type="http://schemas.openxmlformats.org/officeDocument/2006/relationships/hyperlink" Target="https://en.wikipedia.org/wiki/Behavior-driven_development#cite_note-6" TargetMode="External"/><Relationship Id="rId5" Type="http://schemas.openxmlformats.org/officeDocument/2006/relationships/hyperlink" Target="https://en.wikipedia.org/wiki/Behavior-driven_development#cite_note-IntroToBDD_DanNorth-1" TargetMode="External"/><Relationship Id="rId15" Type="http://schemas.openxmlformats.org/officeDocument/2006/relationships/hyperlink" Target="https://en.wikipedia.org/wiki/Object-oriented_analysis_and_design" TargetMode="External"/><Relationship Id="rId10" Type="http://schemas.openxmlformats.org/officeDocument/2006/relationships/hyperlink" Target="https://en.wikipedia.org/wiki/Behavior-driven_development#cite_note-BDD_JW-5" TargetMode="External"/><Relationship Id="rId4" Type="http://schemas.openxmlformats.org/officeDocument/2006/relationships/hyperlink" Target="https://en.wikipedia.org/wiki/Agile_software_development" TargetMode="External"/><Relationship Id="rId9" Type="http://schemas.openxmlformats.org/officeDocument/2006/relationships/hyperlink" Target="https://en.wikipedia.org/wiki/Test-driven_development" TargetMode="External"/><Relationship Id="rId14" Type="http://schemas.openxmlformats.org/officeDocument/2006/relationships/hyperlink" Target="https://en.wikipedia.org/wiki/Domain-driven_design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Lean_manufacturing" TargetMode="External"/><Relationship Id="rId13" Type="http://schemas.openxmlformats.org/officeDocument/2006/relationships/hyperlink" Target="https://en.wikipedia.org/wiki/Focus_group" TargetMode="External"/><Relationship Id="rId3" Type="http://schemas.openxmlformats.org/officeDocument/2006/relationships/hyperlink" Target="https://en.wikipedia.org/wiki/Romanization_of_Japanese" TargetMode="External"/><Relationship Id="rId7" Type="http://schemas.openxmlformats.org/officeDocument/2006/relationships/hyperlink" Target="https://en.wikipedia.org/wiki/Gemba#cite_note-auto-1" TargetMode="External"/><Relationship Id="rId12" Type="http://schemas.openxmlformats.org/officeDocument/2006/relationships/hyperlink" Target="https://en.wikipedia.org/wiki/Industrial_engineeri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rime_scene" TargetMode="External"/><Relationship Id="rId11" Type="http://schemas.openxmlformats.org/officeDocument/2006/relationships/hyperlink" Target="https://en.wikipedia.org/wiki/Quality_management" TargetMode="External"/><Relationship Id="rId5" Type="http://schemas.openxmlformats.org/officeDocument/2006/relationships/hyperlink" Target="https://en.wikipedia.org/wiki/Detective" TargetMode="External"/><Relationship Id="rId10" Type="http://schemas.openxmlformats.org/officeDocument/2006/relationships/hyperlink" Target="https://en.wikipedia.org/wiki/Kaizen" TargetMode="External"/><Relationship Id="rId4" Type="http://schemas.openxmlformats.org/officeDocument/2006/relationships/hyperlink" Target="https://en.wikipedia.org/wiki/Japanese_language" TargetMode="External"/><Relationship Id="rId9" Type="http://schemas.openxmlformats.org/officeDocument/2006/relationships/hyperlink" Target="https://en.wikipedia.org/wiki/Management_By_Walking_Around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Home_appliance" TargetMode="External"/><Relationship Id="rId13" Type="http://schemas.openxmlformats.org/officeDocument/2006/relationships/hyperlink" Target="https://en.wikipedia.org/wiki/User-centered_design" TargetMode="External"/><Relationship Id="rId3" Type="http://schemas.openxmlformats.org/officeDocument/2006/relationships/hyperlink" Target="https://en.wikipedia.org/wiki/Design" TargetMode="External"/><Relationship Id="rId7" Type="http://schemas.openxmlformats.org/officeDocument/2006/relationships/hyperlink" Target="https://en.wikipedia.org/wiki/Computer" TargetMode="External"/><Relationship Id="rId12" Type="http://schemas.openxmlformats.org/officeDocument/2006/relationships/hyperlink" Target="https://en.wikipedia.org/wiki/User_experience" TargetMode="External"/><Relationship Id="rId2" Type="http://schemas.openxmlformats.org/officeDocument/2006/relationships/notesSlide" Target="../notesSlides/notesSlide14.xml"/><Relationship Id="rId16" Type="http://schemas.openxmlformats.org/officeDocument/2006/relationships/hyperlink" Target="https://en.wikipedia.org/wiki/User_interface_design#cite_note-NormanAttractiveWorksBetter-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Software" TargetMode="External"/><Relationship Id="rId11" Type="http://schemas.openxmlformats.org/officeDocument/2006/relationships/hyperlink" Target="https://en.wikipedia.org/wiki/Usability" TargetMode="External"/><Relationship Id="rId5" Type="http://schemas.openxmlformats.org/officeDocument/2006/relationships/hyperlink" Target="https://en.wikipedia.org/wiki/Machine" TargetMode="External"/><Relationship Id="rId15" Type="http://schemas.openxmlformats.org/officeDocument/2006/relationships/hyperlink" Target="https://en.wikipedia.org/wiki/Typography" TargetMode="External"/><Relationship Id="rId10" Type="http://schemas.openxmlformats.org/officeDocument/2006/relationships/hyperlink" Target="https://en.wikipedia.org/wiki/Electronics" TargetMode="External"/><Relationship Id="rId4" Type="http://schemas.openxmlformats.org/officeDocument/2006/relationships/hyperlink" Target="https://en.wikipedia.org/wiki/User_interface" TargetMode="External"/><Relationship Id="rId9" Type="http://schemas.openxmlformats.org/officeDocument/2006/relationships/hyperlink" Target="https://en.wikipedia.org/wiki/Mobile_device" TargetMode="External"/><Relationship Id="rId14" Type="http://schemas.openxmlformats.org/officeDocument/2006/relationships/hyperlink" Target="https://en.wikipedia.org/wiki/Graphic_design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://en.wikipedia.org/wiki/Rational_Unified_Process" TargetMode="External"/><Relationship Id="rId3" Type="http://schemas.openxmlformats.org/officeDocument/2006/relationships/notesSlide" Target="../notesSlides/notesSlide15.xml"/><Relationship Id="rId7" Type="http://schemas.openxmlformats.org/officeDocument/2006/relationships/hyperlink" Target="https://en.wikipedia.org/wiki/DOD-STD-2167A" TargetMode="External"/><Relationship Id="rId12" Type="http://schemas.openxmlformats.org/officeDocument/2006/relationships/hyperlink" Target="http://www.scaledagileframework.com/roadmap/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hyperlink" Target="https://en.wikipedia.org/wiki/Agile_software_development" TargetMode="External"/><Relationship Id="rId11" Type="http://schemas.openxmlformats.org/officeDocument/2006/relationships/hyperlink" Target="https://en.wikipedia.org/wiki/Kanban_(development)" TargetMode="External"/><Relationship Id="rId5" Type="http://schemas.openxmlformats.org/officeDocument/2006/relationships/hyperlink" Target="https://en.wikipedia.org/wiki/Iterative_and_incremental_development" TargetMode="External"/><Relationship Id="rId10" Type="http://schemas.openxmlformats.org/officeDocument/2006/relationships/hyperlink" Target="http://en.wikipedia.org/wiki/Scrum_(development)" TargetMode="External"/><Relationship Id="rId4" Type="http://schemas.openxmlformats.org/officeDocument/2006/relationships/hyperlink" Target="https://en.wikipedia.org/wiki/Waterfall_model" TargetMode="External"/><Relationship Id="rId9" Type="http://schemas.openxmlformats.org/officeDocument/2006/relationships/hyperlink" Target="http://en.wikipedia.org/wiki/Open_Unified_Process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Discussion &amp; Lecture Session</a:t>
            </a:r>
            <a:br>
              <a:rPr lang="en-US" sz="3600" dirty="0"/>
            </a:br>
            <a:r>
              <a:rPr lang="en-US" sz="3600" dirty="0"/>
              <a:t>Sound &amp; Recording Check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219"/>
            <a:ext cx="10718950" cy="4839358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Remote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Log into Join.me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Announce yourself and provide your name on the phone and/or in the chat session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Screen Sharing utilize your computer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conference call audio utilize your computer speakers and microphone OR dial into the session with your mobile phone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Onsite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Sit in a good spot near the “speaker phone” if possible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Optionally sign into Join.me… but make sure that your microphone and speakers are muted/off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000" dirty="0"/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Test recording by starting recording and then stop recording after a few seconds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Check recording sound when video is released by Join.me</a:t>
            </a:r>
          </a:p>
        </p:txBody>
      </p:sp>
    </p:spTree>
    <p:extLst>
      <p:ext uri="{BB962C8B-B14F-4D97-AF65-F5344CB8AC3E}">
        <p14:creationId xmlns:p14="http://schemas.microsoft.com/office/powerpoint/2010/main" val="725236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Process – Sprint Retrospective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4" tooltip="User:Dr ian mitchell (page does not exist)"/>
              </a:rPr>
              <a:t>Dr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ian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8801502" y="4856524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724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3128425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Sprint 3 Planning</a:t>
            </a:r>
          </a:p>
        </p:txBody>
      </p:sp>
    </p:spTree>
    <p:extLst>
      <p:ext uri="{BB962C8B-B14F-4D97-AF65-F5344CB8AC3E}">
        <p14:creationId xmlns:p14="http://schemas.microsoft.com/office/powerpoint/2010/main" val="998954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84014-FD4F-6C47-8CD5-8DD7EFD14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</a:t>
            </a:r>
            <a:r>
              <a:rPr lang="en-US" sz="3600" b="1" dirty="0"/>
              <a:t>Righteous</a:t>
            </a:r>
            <a:r>
              <a:rPr lang="en-US" sz="3600" dirty="0"/>
              <a:t> Triangle of Software Development</a:t>
            </a:r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D4480575-BA4E-FE47-9265-2138A88FE490}"/>
              </a:ext>
            </a:extLst>
          </p:cNvPr>
          <p:cNvSpPr/>
          <p:nvPr/>
        </p:nvSpPr>
        <p:spPr>
          <a:xfrm>
            <a:off x="2392326" y="1871329"/>
            <a:ext cx="7416209" cy="3588489"/>
          </a:xfrm>
          <a:prstGeom prst="rtTriangle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E49790-FF97-B34D-9A78-48CE4EA98779}"/>
              </a:ext>
            </a:extLst>
          </p:cNvPr>
          <p:cNvSpPr txBox="1"/>
          <p:nvPr/>
        </p:nvSpPr>
        <p:spPr>
          <a:xfrm>
            <a:off x="5773479" y="2875002"/>
            <a:ext cx="2721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People</a:t>
            </a:r>
            <a:r>
              <a:rPr lang="en-US" dirty="0"/>
              <a:t> &amp; Organizations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F65038-2E83-FB4C-B978-8952D50D98FC}"/>
              </a:ext>
            </a:extLst>
          </p:cNvPr>
          <p:cNvSpPr txBox="1"/>
          <p:nvPr/>
        </p:nvSpPr>
        <p:spPr>
          <a:xfrm>
            <a:off x="4735032" y="5704368"/>
            <a:ext cx="2721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Process</a:t>
            </a:r>
            <a:r>
              <a:rPr lang="en-US" dirty="0"/>
              <a:t> &amp; Roles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5CA776-A117-CD4C-863D-70938182ECC8}"/>
              </a:ext>
            </a:extLst>
          </p:cNvPr>
          <p:cNvSpPr txBox="1"/>
          <p:nvPr/>
        </p:nvSpPr>
        <p:spPr>
          <a:xfrm>
            <a:off x="241004" y="3480907"/>
            <a:ext cx="2721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Technology</a:t>
            </a:r>
            <a:r>
              <a:rPr lang="en-US" dirty="0"/>
              <a:t> &amp; Tools</a:t>
            </a:r>
          </a:p>
        </p:txBody>
      </p:sp>
      <p:sp>
        <p:nvSpPr>
          <p:cNvPr id="23" name="Circular Arrow 22">
            <a:extLst>
              <a:ext uri="{FF2B5EF4-FFF2-40B4-BE49-F238E27FC236}">
                <a16:creationId xmlns:a16="http://schemas.microsoft.com/office/drawing/2014/main" id="{63903416-7BE2-2742-B494-508C336F8098}"/>
              </a:ext>
            </a:extLst>
          </p:cNvPr>
          <p:cNvSpPr/>
          <p:nvPr/>
        </p:nvSpPr>
        <p:spPr>
          <a:xfrm rot="5400000">
            <a:off x="4447067" y="3627162"/>
            <a:ext cx="1238693" cy="1414130"/>
          </a:xfrm>
          <a:prstGeom prst="circular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Circular Arrow 23">
            <a:extLst>
              <a:ext uri="{FF2B5EF4-FFF2-40B4-BE49-F238E27FC236}">
                <a16:creationId xmlns:a16="http://schemas.microsoft.com/office/drawing/2014/main" id="{238ADF2E-D3C4-6245-9E78-5AA5E5078D35}"/>
              </a:ext>
            </a:extLst>
          </p:cNvPr>
          <p:cNvSpPr/>
          <p:nvPr/>
        </p:nvSpPr>
        <p:spPr>
          <a:xfrm rot="16200000">
            <a:off x="4259227" y="3662861"/>
            <a:ext cx="1238693" cy="1414130"/>
          </a:xfrm>
          <a:prstGeom prst="circular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640D13-D749-ED45-B453-629B813D7262}"/>
              </a:ext>
            </a:extLst>
          </p:cNvPr>
          <p:cNvSpPr/>
          <p:nvPr/>
        </p:nvSpPr>
        <p:spPr>
          <a:xfrm>
            <a:off x="241004" y="3271925"/>
            <a:ext cx="1963482" cy="787296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3203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005"/>
    </mc:Choice>
    <mc:Fallback xmlns="">
      <p:transition spd="slow" advTm="129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3" tooltip="User:Dr ian mitchell (page does not exist)"/>
              </a:rPr>
              <a:t>Dr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ian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9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81DC4-25C2-794D-96F5-A077648E9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" y="0"/>
            <a:ext cx="1218708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352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Requirements</a:t>
            </a:r>
          </a:p>
        </p:txBody>
      </p:sp>
    </p:spTree>
    <p:extLst>
      <p:ext uri="{BB962C8B-B14F-4D97-AF65-F5344CB8AC3E}">
        <p14:creationId xmlns:p14="http://schemas.microsoft.com/office/powerpoint/2010/main" val="3203277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84014-FD4F-6C47-8CD5-8DD7EFD14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</a:t>
            </a:r>
            <a:r>
              <a:rPr lang="en-US" sz="3600" b="1" dirty="0"/>
              <a:t>Righteous</a:t>
            </a:r>
            <a:r>
              <a:rPr lang="en-US" sz="3600" dirty="0"/>
              <a:t> Triangle of Software Development</a:t>
            </a:r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D4480575-BA4E-FE47-9265-2138A88FE490}"/>
              </a:ext>
            </a:extLst>
          </p:cNvPr>
          <p:cNvSpPr/>
          <p:nvPr/>
        </p:nvSpPr>
        <p:spPr>
          <a:xfrm>
            <a:off x="2392326" y="1871329"/>
            <a:ext cx="7416209" cy="3588489"/>
          </a:xfrm>
          <a:prstGeom prst="rtTriangle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E49790-FF97-B34D-9A78-48CE4EA98779}"/>
              </a:ext>
            </a:extLst>
          </p:cNvPr>
          <p:cNvSpPr txBox="1"/>
          <p:nvPr/>
        </p:nvSpPr>
        <p:spPr>
          <a:xfrm>
            <a:off x="5773479" y="2875002"/>
            <a:ext cx="2721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People</a:t>
            </a:r>
            <a:r>
              <a:rPr lang="en-US" dirty="0"/>
              <a:t> &amp; Organizations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F65038-2E83-FB4C-B978-8952D50D98FC}"/>
              </a:ext>
            </a:extLst>
          </p:cNvPr>
          <p:cNvSpPr txBox="1"/>
          <p:nvPr/>
        </p:nvSpPr>
        <p:spPr>
          <a:xfrm>
            <a:off x="4735032" y="5704368"/>
            <a:ext cx="2721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Process</a:t>
            </a:r>
            <a:r>
              <a:rPr lang="en-US" dirty="0"/>
              <a:t> &amp; Roles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5CA776-A117-CD4C-863D-70938182ECC8}"/>
              </a:ext>
            </a:extLst>
          </p:cNvPr>
          <p:cNvSpPr txBox="1"/>
          <p:nvPr/>
        </p:nvSpPr>
        <p:spPr>
          <a:xfrm>
            <a:off x="241004" y="3480907"/>
            <a:ext cx="2721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Technology</a:t>
            </a:r>
            <a:r>
              <a:rPr lang="en-US" dirty="0"/>
              <a:t> &amp; Tools</a:t>
            </a:r>
          </a:p>
        </p:txBody>
      </p:sp>
      <p:sp>
        <p:nvSpPr>
          <p:cNvPr id="23" name="Circular Arrow 22">
            <a:extLst>
              <a:ext uri="{FF2B5EF4-FFF2-40B4-BE49-F238E27FC236}">
                <a16:creationId xmlns:a16="http://schemas.microsoft.com/office/drawing/2014/main" id="{63903416-7BE2-2742-B494-508C336F8098}"/>
              </a:ext>
            </a:extLst>
          </p:cNvPr>
          <p:cNvSpPr/>
          <p:nvPr/>
        </p:nvSpPr>
        <p:spPr>
          <a:xfrm rot="5400000">
            <a:off x="4447067" y="3627162"/>
            <a:ext cx="1238693" cy="1414130"/>
          </a:xfrm>
          <a:prstGeom prst="circular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Circular Arrow 23">
            <a:extLst>
              <a:ext uri="{FF2B5EF4-FFF2-40B4-BE49-F238E27FC236}">
                <a16:creationId xmlns:a16="http://schemas.microsoft.com/office/drawing/2014/main" id="{238ADF2E-D3C4-6245-9E78-5AA5E5078D35}"/>
              </a:ext>
            </a:extLst>
          </p:cNvPr>
          <p:cNvSpPr/>
          <p:nvPr/>
        </p:nvSpPr>
        <p:spPr>
          <a:xfrm rot="16200000">
            <a:off x="4259227" y="3662861"/>
            <a:ext cx="1238693" cy="1414130"/>
          </a:xfrm>
          <a:prstGeom prst="circular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1F04CF5-5F5A-194F-A959-149DC8310DCA}"/>
              </a:ext>
            </a:extLst>
          </p:cNvPr>
          <p:cNvSpPr/>
          <p:nvPr/>
        </p:nvSpPr>
        <p:spPr>
          <a:xfrm>
            <a:off x="5717572" y="2666020"/>
            <a:ext cx="2430912" cy="787296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F6CD40F-436D-0348-AE05-BAD1DF80C954}"/>
              </a:ext>
            </a:extLst>
          </p:cNvPr>
          <p:cNvSpPr/>
          <p:nvPr/>
        </p:nvSpPr>
        <p:spPr>
          <a:xfrm>
            <a:off x="4370183" y="5495517"/>
            <a:ext cx="2430912" cy="787296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4559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005"/>
    </mc:Choice>
    <mc:Fallback xmlns="">
      <p:transition spd="slow" advTm="129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Behavior-Driven Development (Design)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In </a:t>
            </a:r>
            <a:r>
              <a:rPr lang="en-US" sz="2000" dirty="0">
                <a:hlinkClick r:id="rId3" tooltip="Software engineering"/>
              </a:rPr>
              <a:t>software engineering</a:t>
            </a:r>
            <a:r>
              <a:rPr lang="en-US" sz="2000" dirty="0"/>
              <a:t>, </a:t>
            </a:r>
            <a:r>
              <a:rPr lang="en-US" sz="2000" b="1" dirty="0"/>
              <a:t>behavior-driven development</a:t>
            </a:r>
            <a:r>
              <a:rPr lang="en-US" sz="2000" dirty="0"/>
              <a:t> (</a:t>
            </a:r>
            <a:r>
              <a:rPr lang="en-US" sz="2000" b="1" dirty="0"/>
              <a:t>BDD</a:t>
            </a:r>
            <a:r>
              <a:rPr lang="en-US" sz="2000" dirty="0"/>
              <a:t>) is an </a:t>
            </a:r>
            <a:r>
              <a:rPr lang="en-US" sz="2000" dirty="0">
                <a:hlinkClick r:id="rId4" tooltip="Agile software development"/>
              </a:rPr>
              <a:t>Agile software development</a:t>
            </a:r>
            <a:r>
              <a:rPr lang="en-US" sz="2000" dirty="0"/>
              <a:t> process that encourages collaboration among developers, QA and non-technical or business participants in a software project.</a:t>
            </a:r>
            <a:r>
              <a:rPr lang="en-US" sz="2000" baseline="30000" dirty="0">
                <a:hlinkClick r:id="rId5"/>
              </a:rPr>
              <a:t>[1]</a:t>
            </a:r>
            <a:r>
              <a:rPr lang="en-US" sz="2000" baseline="30000" dirty="0">
                <a:hlinkClick r:id="rId6"/>
              </a:rPr>
              <a:t>[2]</a:t>
            </a:r>
            <a:r>
              <a:rPr lang="en-US" sz="2000" baseline="30000" dirty="0">
                <a:hlinkClick r:id="rId7"/>
              </a:rPr>
              <a:t>[3]</a:t>
            </a:r>
            <a:r>
              <a:rPr lang="en-US" sz="2000" dirty="0"/>
              <a:t> It encourages teams to use conversation and concrete examples to formalize a shared understanding of how the application should behave.</a:t>
            </a:r>
            <a:r>
              <a:rPr lang="en-US" sz="2000" baseline="30000" dirty="0">
                <a:hlinkClick r:id="rId8"/>
              </a:rPr>
              <a:t>[4]</a:t>
            </a:r>
            <a:r>
              <a:rPr lang="en-US" sz="2000" dirty="0"/>
              <a:t> It emerged from </a:t>
            </a:r>
            <a:r>
              <a:rPr lang="en-US" sz="2000" dirty="0">
                <a:hlinkClick r:id="rId9" tooltip="Test-driven development"/>
              </a:rPr>
              <a:t>test-driven development</a:t>
            </a:r>
            <a:r>
              <a:rPr lang="en-US" sz="2000" dirty="0"/>
              <a:t> (TDD).</a:t>
            </a:r>
            <a:r>
              <a:rPr lang="en-US" sz="2000" baseline="30000" dirty="0">
                <a:hlinkClick r:id="rId5"/>
              </a:rPr>
              <a:t>[1]</a:t>
            </a:r>
            <a:r>
              <a:rPr lang="en-US" sz="2000" baseline="30000" dirty="0">
                <a:hlinkClick r:id="rId6"/>
              </a:rPr>
              <a:t>[2]</a:t>
            </a:r>
            <a:r>
              <a:rPr lang="en-US" sz="2000" baseline="30000" dirty="0">
                <a:hlinkClick r:id="rId10"/>
              </a:rPr>
              <a:t>[5]</a:t>
            </a:r>
            <a:r>
              <a:rPr lang="en-US" sz="2000" baseline="30000" dirty="0">
                <a:hlinkClick r:id="rId11"/>
              </a:rPr>
              <a:t>[6]</a:t>
            </a:r>
            <a:r>
              <a:rPr lang="en-US" sz="2000" baseline="30000" dirty="0"/>
              <a:t>[</a:t>
            </a:r>
            <a:r>
              <a:rPr lang="en-US" sz="2000" i="1" baseline="30000" dirty="0">
                <a:hlinkClick r:id="rId12" tooltip="Wikipedia:Vagueness"/>
              </a:rPr>
              <a:t>vague</a:t>
            </a:r>
            <a:r>
              <a:rPr lang="en-US" sz="2000" baseline="30000" dirty="0"/>
              <a:t>]</a:t>
            </a:r>
            <a:r>
              <a:rPr lang="en-US" sz="2000" baseline="30000" dirty="0">
                <a:hlinkClick r:id="rId13"/>
              </a:rPr>
              <a:t>[7]</a:t>
            </a:r>
            <a:r>
              <a:rPr lang="en-US" sz="2000" dirty="0"/>
              <a:t> Behavior-driven development combines the general techniques and principles of TDD with ideas from </a:t>
            </a:r>
            <a:r>
              <a:rPr lang="en-US" sz="2000" dirty="0">
                <a:hlinkClick r:id="rId14" tooltip="Domain-driven design"/>
              </a:rPr>
              <a:t>domain-driven design</a:t>
            </a:r>
            <a:r>
              <a:rPr lang="en-US" sz="2000" dirty="0"/>
              <a:t> and </a:t>
            </a:r>
            <a:r>
              <a:rPr lang="en-US" sz="2000" dirty="0">
                <a:hlinkClick r:id="rId15" tooltip="Object-oriented analysis and design"/>
              </a:rPr>
              <a:t>object-oriented analysis and design</a:t>
            </a:r>
            <a:r>
              <a:rPr lang="en-US" sz="2000" dirty="0"/>
              <a:t> to provide software development and management teams with shared tools and a shared process to collaborate on software development.</a:t>
            </a:r>
            <a:r>
              <a:rPr lang="en-US" sz="2000" baseline="30000" dirty="0">
                <a:hlinkClick r:id="rId6"/>
              </a:rPr>
              <a:t>[2]</a:t>
            </a:r>
            <a:r>
              <a:rPr lang="en-US" sz="2000" baseline="30000" dirty="0">
                <a:hlinkClick r:id="rId13"/>
              </a:rPr>
              <a:t>[7]</a:t>
            </a:r>
            <a:endParaRPr lang="en-US" sz="2000" baseline="30000" dirty="0"/>
          </a:p>
          <a:p>
            <a:pPr marL="0" indent="0">
              <a:buNone/>
            </a:pPr>
            <a:endParaRPr lang="en-US" sz="2000" baseline="30000" dirty="0"/>
          </a:p>
          <a:p>
            <a:pPr marL="0" indent="0">
              <a:buNone/>
            </a:pPr>
            <a:r>
              <a:rPr lang="en-US" sz="2000" dirty="0"/>
              <a:t>From Wikipedia, the free encyclopedia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291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i="1" dirty="0" err="1"/>
              <a:t>Genba</a:t>
            </a:r>
            <a:r>
              <a:rPr lang="en-US" sz="2000" dirty="0"/>
              <a:t> (</a:t>
            </a:r>
            <a:r>
              <a:rPr lang="ja-JP" altLang="en-US" sz="2000"/>
              <a:t>現場</a:t>
            </a:r>
            <a:r>
              <a:rPr lang="en-US" altLang="ja-JP" sz="2000" dirty="0"/>
              <a:t>, </a:t>
            </a:r>
            <a:r>
              <a:rPr lang="en-US" sz="2000" dirty="0"/>
              <a:t>also </a:t>
            </a:r>
            <a:r>
              <a:rPr lang="en-US" sz="2000" dirty="0">
                <a:hlinkClick r:id="rId3" tooltip="Romanization of Japanese"/>
              </a:rPr>
              <a:t>romanized</a:t>
            </a:r>
            <a:r>
              <a:rPr lang="en-US" sz="2000" dirty="0"/>
              <a:t> as </a:t>
            </a:r>
            <a:r>
              <a:rPr lang="en-US" sz="2000" b="1" i="1" dirty="0" err="1"/>
              <a:t>gemba</a:t>
            </a:r>
            <a:r>
              <a:rPr lang="en-US" sz="2000" dirty="0"/>
              <a:t>) is a </a:t>
            </a:r>
            <a:r>
              <a:rPr lang="en-US" sz="2000" dirty="0">
                <a:hlinkClick r:id="rId4" tooltip="Japanese language"/>
              </a:rPr>
              <a:t>Japanese</a:t>
            </a:r>
            <a:r>
              <a:rPr lang="en-US" sz="2000" dirty="0"/>
              <a:t> term meaning "the actual place". Japanese </a:t>
            </a:r>
            <a:r>
              <a:rPr lang="en-US" sz="2000" dirty="0">
                <a:hlinkClick r:id="rId5" tooltip="Detective"/>
              </a:rPr>
              <a:t>detectives</a:t>
            </a:r>
            <a:r>
              <a:rPr lang="en-US" sz="2000" dirty="0"/>
              <a:t> call the </a:t>
            </a:r>
            <a:r>
              <a:rPr lang="en-US" sz="2000" dirty="0">
                <a:hlinkClick r:id="rId6" tooltip="Crime scene"/>
              </a:rPr>
              <a:t>crime scene</a:t>
            </a:r>
            <a:r>
              <a:rPr lang="en-US" sz="2000" dirty="0"/>
              <a:t> </a:t>
            </a:r>
            <a:r>
              <a:rPr lang="en-US" sz="2000" i="1" dirty="0" err="1"/>
              <a:t>genba</a:t>
            </a:r>
            <a:r>
              <a:rPr lang="en-US" sz="2000" i="1" dirty="0"/>
              <a:t>,</a:t>
            </a:r>
            <a:r>
              <a:rPr lang="en-US" sz="2000" dirty="0"/>
              <a:t> and Japanese TV reporters may refer to themselves as reporting from </a:t>
            </a:r>
            <a:r>
              <a:rPr lang="en-US" sz="2000" i="1" dirty="0" err="1"/>
              <a:t>genba</a:t>
            </a:r>
            <a:r>
              <a:rPr lang="en-US" sz="2000" i="1" dirty="0"/>
              <a:t>.</a:t>
            </a:r>
            <a:r>
              <a:rPr lang="en-US" sz="2000" dirty="0"/>
              <a:t> In business, </a:t>
            </a:r>
            <a:r>
              <a:rPr lang="en-US" sz="2000" i="1" dirty="0" err="1"/>
              <a:t>genba</a:t>
            </a:r>
            <a:r>
              <a:rPr lang="en-US" sz="2000" dirty="0"/>
              <a:t> refers to the place where value is created; in manufacturing the </a:t>
            </a:r>
            <a:r>
              <a:rPr lang="en-US" sz="2000" i="1" dirty="0" err="1"/>
              <a:t>genba</a:t>
            </a:r>
            <a:r>
              <a:rPr lang="en-US" sz="2000" dirty="0"/>
              <a:t> is the factory floor. It can be any "site" such as a construction site, sales floor or where the service provider interacts directly with the customer.</a:t>
            </a:r>
            <a:r>
              <a:rPr lang="en-US" sz="2000" baseline="30000" dirty="0">
                <a:hlinkClick r:id="rId7"/>
              </a:rPr>
              <a:t>[1]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dirty="0"/>
              <a:t>In </a:t>
            </a:r>
            <a:r>
              <a:rPr lang="en-US" sz="2000" dirty="0">
                <a:hlinkClick r:id="rId8" tooltip="Lean manufacturing"/>
              </a:rPr>
              <a:t>lean manufacturing</a:t>
            </a:r>
            <a:r>
              <a:rPr lang="en-US" sz="2000" dirty="0"/>
              <a:t>, the idea of </a:t>
            </a:r>
            <a:r>
              <a:rPr lang="en-US" sz="2000" i="1" dirty="0" err="1"/>
              <a:t>genba</a:t>
            </a:r>
            <a:r>
              <a:rPr lang="en-US" sz="2000" dirty="0"/>
              <a:t> is that the problems are visible, and the best improvement ideas will come from going to the </a:t>
            </a:r>
            <a:r>
              <a:rPr lang="en-US" sz="2000" i="1" dirty="0" err="1"/>
              <a:t>genba</a:t>
            </a:r>
            <a:r>
              <a:rPr lang="en-US" sz="2000" i="1" dirty="0"/>
              <a:t>.</a:t>
            </a:r>
            <a:r>
              <a:rPr lang="en-US" sz="2000" dirty="0"/>
              <a:t> The </a:t>
            </a:r>
            <a:r>
              <a:rPr lang="en-US" sz="2000" i="1" dirty="0" err="1"/>
              <a:t>gemba</a:t>
            </a:r>
            <a:r>
              <a:rPr lang="en-US" sz="2000" dirty="0"/>
              <a:t> walk, much like </a:t>
            </a:r>
            <a:r>
              <a:rPr lang="en-US" sz="2000" dirty="0">
                <a:hlinkClick r:id="rId9" tooltip="Management By Walking Around"/>
              </a:rPr>
              <a:t>Management By Walking Around</a:t>
            </a:r>
            <a:r>
              <a:rPr lang="en-US" sz="2000" dirty="0"/>
              <a:t> (MBWA), is an activity that takes management to the front lines to look for waste and opportunities to practice </a:t>
            </a:r>
            <a:r>
              <a:rPr lang="en-US" sz="2000" i="1" dirty="0" err="1"/>
              <a:t>genba</a:t>
            </a:r>
            <a:r>
              <a:rPr lang="en-US" sz="2000" i="1" dirty="0"/>
              <a:t> </a:t>
            </a:r>
            <a:r>
              <a:rPr lang="en-US" sz="2000" i="1" dirty="0">
                <a:hlinkClick r:id="rId10" tooltip="Kaizen"/>
              </a:rPr>
              <a:t>kaizen</a:t>
            </a:r>
            <a:r>
              <a:rPr lang="en-US" sz="2000" i="1" dirty="0"/>
              <a:t>,</a:t>
            </a:r>
            <a:r>
              <a:rPr lang="en-US" sz="2000" dirty="0"/>
              <a:t> or practical shop floor improvement. </a:t>
            </a:r>
          </a:p>
          <a:p>
            <a:pPr marL="0" indent="0">
              <a:buNone/>
            </a:pPr>
            <a:r>
              <a:rPr lang="en-US" sz="2000" dirty="0"/>
              <a:t>In </a:t>
            </a:r>
            <a:r>
              <a:rPr lang="en-US" sz="2000" dirty="0">
                <a:hlinkClick r:id="rId11" tooltip="Quality management"/>
              </a:rPr>
              <a:t>quality management</a:t>
            </a:r>
            <a:r>
              <a:rPr lang="en-US" sz="2000" dirty="0"/>
              <a:t>, </a:t>
            </a:r>
            <a:r>
              <a:rPr lang="en-US" sz="2000" i="1" dirty="0" err="1"/>
              <a:t>genba</a:t>
            </a:r>
            <a:r>
              <a:rPr lang="en-US" sz="2000" dirty="0"/>
              <a:t> means the </a:t>
            </a:r>
            <a:r>
              <a:rPr lang="en-US" sz="2000" dirty="0">
                <a:hlinkClick r:id="rId12" tooltip="Industrial engineering"/>
              </a:rPr>
              <a:t>manufacturing</a:t>
            </a:r>
            <a:r>
              <a:rPr lang="en-US" sz="2000" dirty="0"/>
              <a:t> floor and the idea is that if a problem occurs, the engineers must go there to understand the full impact of the problem, gathering data from all sources. Unlike </a:t>
            </a:r>
            <a:r>
              <a:rPr lang="en-US" sz="2000" dirty="0">
                <a:hlinkClick r:id="rId13" tooltip="Focus group"/>
              </a:rPr>
              <a:t>focus groups</a:t>
            </a:r>
            <a:r>
              <a:rPr lang="en-US" sz="2000" dirty="0"/>
              <a:t> and surveys, </a:t>
            </a:r>
            <a:r>
              <a:rPr lang="en-US" sz="2000" i="1" dirty="0" err="1"/>
              <a:t>genba</a:t>
            </a:r>
            <a:r>
              <a:rPr lang="en-US" sz="2000" dirty="0"/>
              <a:t> visits are not scripted or bound by what one wants to ask. </a:t>
            </a:r>
          </a:p>
          <a:p>
            <a:pPr marL="0" indent="0">
              <a:buNone/>
            </a:pPr>
            <a:r>
              <a:rPr lang="en-US" sz="2000" dirty="0"/>
              <a:t>From Wikipedia, the free encyclopedia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500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Software Engineering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spcBef>
                <a:spcPts val="300"/>
              </a:spcBef>
              <a:buNone/>
            </a:pPr>
            <a:r>
              <a:rPr lang="en-US" sz="1800" dirty="0"/>
              <a:t>Agenda for Wednesday, January 29</a:t>
            </a:r>
            <a:r>
              <a:rPr lang="en-US" sz="1800" baseline="30000" dirty="0"/>
              <a:t>th</a:t>
            </a:r>
            <a:r>
              <a:rPr lang="en-US" sz="1800" dirty="0"/>
              <a:t> 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1800" dirty="0"/>
              <a:t>Friendly Conversation Topic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1800" dirty="0"/>
              <a:t>Announcements &amp; Prework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1800" dirty="0"/>
              <a:t>Sprint 2 Retrospective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1800" dirty="0"/>
              <a:t>The Righteous Triangle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1800" dirty="0"/>
              <a:t>Sprint 3 Planning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1800" dirty="0"/>
              <a:t>Requirements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1800" dirty="0"/>
              <a:t>Assignment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1800" dirty="0"/>
              <a:t>Lab</a:t>
            </a:r>
          </a:p>
          <a:p>
            <a:pPr marL="0" indent="0">
              <a:spcBef>
                <a:spcPts val="300"/>
              </a:spcBef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User interface design</a:t>
            </a:r>
            <a:r>
              <a:rPr lang="en-US" sz="2000" dirty="0"/>
              <a:t> (</a:t>
            </a:r>
            <a:r>
              <a:rPr lang="en-US" sz="2000" b="1" dirty="0"/>
              <a:t>UI</a:t>
            </a:r>
            <a:r>
              <a:rPr lang="en-US" sz="2000" dirty="0"/>
              <a:t>) or </a:t>
            </a:r>
            <a:r>
              <a:rPr lang="en-US" sz="2000" b="1" dirty="0"/>
              <a:t>user interface engineering</a:t>
            </a:r>
            <a:r>
              <a:rPr lang="en-US" sz="2000" dirty="0"/>
              <a:t> is the </a:t>
            </a:r>
            <a:r>
              <a:rPr lang="en-US" sz="2000" dirty="0">
                <a:hlinkClick r:id="rId3" tooltip="Design"/>
              </a:rPr>
              <a:t>design</a:t>
            </a:r>
            <a:r>
              <a:rPr lang="en-US" sz="2000" dirty="0"/>
              <a:t> of </a:t>
            </a:r>
            <a:r>
              <a:rPr lang="en-US" sz="2000" dirty="0">
                <a:hlinkClick r:id="rId4" tooltip="User interface"/>
              </a:rPr>
              <a:t>user interfaces</a:t>
            </a:r>
            <a:r>
              <a:rPr lang="en-US" sz="2000" dirty="0"/>
              <a:t> for </a:t>
            </a:r>
            <a:r>
              <a:rPr lang="en-US" sz="2000" dirty="0">
                <a:hlinkClick r:id="rId5" tooltip="Machine"/>
              </a:rPr>
              <a:t>machines</a:t>
            </a:r>
            <a:r>
              <a:rPr lang="en-US" sz="2000" dirty="0"/>
              <a:t> and </a:t>
            </a:r>
            <a:r>
              <a:rPr lang="en-US" sz="2000" dirty="0">
                <a:hlinkClick r:id="rId6" tooltip="Software"/>
              </a:rPr>
              <a:t>software</a:t>
            </a:r>
            <a:r>
              <a:rPr lang="en-US" sz="2000" dirty="0"/>
              <a:t>, such as </a:t>
            </a:r>
            <a:r>
              <a:rPr lang="en-US" sz="2000" dirty="0">
                <a:hlinkClick r:id="rId7" tooltip="Computer"/>
              </a:rPr>
              <a:t>computers</a:t>
            </a:r>
            <a:r>
              <a:rPr lang="en-US" sz="2000" dirty="0"/>
              <a:t>, </a:t>
            </a:r>
            <a:r>
              <a:rPr lang="en-US" sz="2000" dirty="0">
                <a:hlinkClick r:id="rId8" tooltip="Home appliance"/>
              </a:rPr>
              <a:t>home appliances</a:t>
            </a:r>
            <a:r>
              <a:rPr lang="en-US" sz="2000" dirty="0"/>
              <a:t>, </a:t>
            </a:r>
            <a:r>
              <a:rPr lang="en-US" sz="2000" dirty="0">
                <a:hlinkClick r:id="rId9" tooltip="Mobile device"/>
              </a:rPr>
              <a:t>mobile devices</a:t>
            </a:r>
            <a:r>
              <a:rPr lang="en-US" sz="2000" dirty="0"/>
              <a:t>, and other </a:t>
            </a:r>
            <a:r>
              <a:rPr lang="en-US" sz="2000" dirty="0">
                <a:hlinkClick r:id="rId10" tooltip="Electronics"/>
              </a:rPr>
              <a:t>electronic devices</a:t>
            </a:r>
            <a:r>
              <a:rPr lang="en-US" sz="2000" dirty="0"/>
              <a:t>, with the focus on maximizing </a:t>
            </a:r>
            <a:r>
              <a:rPr lang="en-US" sz="2000" dirty="0">
                <a:hlinkClick r:id="rId11" tooltip="Usability"/>
              </a:rPr>
              <a:t>usability</a:t>
            </a:r>
            <a:r>
              <a:rPr lang="en-US" sz="2000" dirty="0"/>
              <a:t> and the </a:t>
            </a:r>
            <a:r>
              <a:rPr lang="en-US" sz="2000" dirty="0">
                <a:hlinkClick r:id="rId12" tooltip="User experience"/>
              </a:rPr>
              <a:t>user experience</a:t>
            </a:r>
            <a:r>
              <a:rPr lang="en-US" sz="2000" dirty="0"/>
              <a:t>. The goal of user interface design is to make the user's interaction as simple and efficient as possible, in terms of accomplishing user goals (</a:t>
            </a:r>
            <a:r>
              <a:rPr lang="en-US" sz="2000" dirty="0">
                <a:hlinkClick r:id="rId13" tooltip="User-centered design"/>
              </a:rPr>
              <a:t>user-centered design</a:t>
            </a:r>
            <a:r>
              <a:rPr lang="en-US" sz="2000" dirty="0"/>
              <a:t>). </a:t>
            </a:r>
          </a:p>
          <a:p>
            <a:pPr marL="0" indent="0">
              <a:buNone/>
            </a:pPr>
            <a:r>
              <a:rPr lang="en-US" sz="2000" dirty="0"/>
              <a:t>Good user interface design facilitates finishing the task at hand without drawing unnecessary attention to itself. </a:t>
            </a:r>
            <a:r>
              <a:rPr lang="en-US" sz="2000" dirty="0">
                <a:hlinkClick r:id="rId14" tooltip="Graphic design"/>
              </a:rPr>
              <a:t>Graphic design</a:t>
            </a:r>
            <a:r>
              <a:rPr lang="en-US" sz="2000" dirty="0"/>
              <a:t> and </a:t>
            </a:r>
            <a:r>
              <a:rPr lang="en-US" sz="2000" dirty="0">
                <a:hlinkClick r:id="rId15" tooltip="Typography"/>
              </a:rPr>
              <a:t>typography</a:t>
            </a:r>
            <a:r>
              <a:rPr lang="en-US" sz="2000" dirty="0"/>
              <a:t> are utilized to support its </a:t>
            </a:r>
            <a:r>
              <a:rPr lang="en-US" sz="2000" dirty="0">
                <a:hlinkClick r:id="rId11" tooltip="Usability"/>
              </a:rPr>
              <a:t>usability</a:t>
            </a:r>
            <a:r>
              <a:rPr lang="en-US" sz="2000" dirty="0"/>
              <a:t>, influencing how the user performs certain interactions and improving the aesthetic appeal of the design; design aesthetics may enhance or detract from the ability of users to use the functions of the interface.</a:t>
            </a:r>
            <a:r>
              <a:rPr lang="en-US" sz="2000" baseline="30000" dirty="0">
                <a:hlinkClick r:id="rId16"/>
              </a:rPr>
              <a:t>[1]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From Wikipedia, the free encyclopedia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589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5798"/>
            <a:ext cx="10515600" cy="692398"/>
          </a:xfrm>
        </p:spPr>
        <p:txBody>
          <a:bodyPr anchor="ctr">
            <a:normAutofit/>
          </a:bodyPr>
          <a:lstStyle/>
          <a:p>
            <a:r>
              <a:rPr lang="en-US" sz="3200" dirty="0">
                <a:hlinkClick r:id="rId4"/>
              </a:rPr>
              <a:t>Waterfall</a:t>
            </a:r>
            <a:r>
              <a:rPr lang="en-US" sz="3200" dirty="0"/>
              <a:t> vs </a:t>
            </a:r>
            <a:r>
              <a:rPr lang="en-US" sz="3200" dirty="0">
                <a:hlinkClick r:id="rId5"/>
              </a:rPr>
              <a:t>Iterative</a:t>
            </a:r>
            <a:r>
              <a:rPr lang="en-US" sz="3200" dirty="0"/>
              <a:t> vs </a:t>
            </a:r>
            <a:r>
              <a:rPr lang="en-US" sz="3200" dirty="0">
                <a:hlinkClick r:id="rId6"/>
              </a:rPr>
              <a:t>Agile</a:t>
            </a:r>
            <a:r>
              <a:rPr lang="en-US" sz="3200" dirty="0"/>
              <a:t> Requirements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838200" y="1038714"/>
          <a:ext cx="10515600" cy="5700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82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48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637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7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Waterfall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Iterative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Agile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References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United States Department of Defense: </a:t>
                      </a:r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7"/>
                        </a:rPr>
                        <a:t>DOD-STD-2167A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(1985)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8" tooltip="Rational Unified Process"/>
                        </a:rPr>
                        <a:t>Rational Unified Process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(RUP) </a:t>
                      </a:r>
                    </a:p>
                    <a:p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 tooltip="Open Unified Process"/>
                        </a:rPr>
                        <a:t>Open Unified Process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0" tooltip="Scrum (development)"/>
                        </a:rPr>
                        <a:t>Scrum</a:t>
                      </a:r>
                      <a:endParaRPr lang="en-US" sz="1600" u="sng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1"/>
                        </a:rPr>
                        <a:t>Kanban</a:t>
                      </a:r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2"/>
                        </a:rPr>
                        <a:t>Scaled Agile Framework (SAFe)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Priorities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Planning and predictability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Architecture, modeling, and efficiency</a:t>
                      </a:r>
                      <a:r>
                        <a:rPr lang="en-US" sz="1600" baseline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through </a:t>
                      </a: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early detection &amp; fixing of issues (verification)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Responsiveness</a:t>
                      </a:r>
                      <a:r>
                        <a:rPr lang="en-US" sz="1600" baseline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to feedback, e</a:t>
                      </a:r>
                      <a:r>
                        <a:rPr lang="en-US" sz="16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fficiency through engineering practices, early detection &amp; fixing of</a:t>
                      </a:r>
                      <a:r>
                        <a:rPr lang="en-US" sz="1600" baseline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issues, and validation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Principles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Execute phases sequentially: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Analysis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Design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Coding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Testing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 Operations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Define and commit to Scope, Cost, and Timeline “early”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Implement strict Change Control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600" dirty="0"/>
                        <a:t>Develop and test iteratively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600" dirty="0"/>
                        <a:t>Manage requirements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600" dirty="0"/>
                        <a:t>Use components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600" dirty="0"/>
                        <a:t>Model visually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600" dirty="0"/>
                        <a:t>Verify quality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600" dirty="0"/>
                        <a:t>Control changes</a:t>
                      </a:r>
                    </a:p>
                    <a:p>
                      <a:endParaRPr lang="en-US" sz="160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</a:pPr>
                      <a:r>
                        <a:rPr lang="en-US" sz="1600" dirty="0"/>
                        <a:t>Develop, test, deploy, and release iteratively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Capture lightweight near</a:t>
                      </a:r>
                      <a:r>
                        <a:rPr lang="en-US" sz="1600" baseline="0" dirty="0"/>
                        <a:t> term</a:t>
                      </a:r>
                      <a:r>
                        <a:rPr lang="en-US" sz="1600" dirty="0"/>
                        <a:t> requirements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Empower teams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Allow requirements to evolve but maintain fixed timelines</a:t>
                      </a:r>
                    </a:p>
                    <a:p>
                      <a:pPr>
                        <a:spcBef>
                          <a:spcPts val="400"/>
                        </a:spcBef>
                      </a:pPr>
                      <a:r>
                        <a:rPr lang="en-US" sz="1600" dirty="0"/>
                        <a:t>Apply engineering</a:t>
                      </a:r>
                      <a:r>
                        <a:rPr lang="en-US" sz="1600" baseline="0" dirty="0"/>
                        <a:t> practices and </a:t>
                      </a:r>
                      <a:r>
                        <a:rPr lang="en-US" sz="1600" dirty="0"/>
                        <a:t>systems thinking (e.g. TDD)</a:t>
                      </a:r>
                    </a:p>
                    <a:p>
                      <a:pPr>
                        <a:spcBef>
                          <a:spcPts val="400"/>
                        </a:spcBef>
                      </a:pPr>
                      <a:r>
                        <a:rPr lang="en-US" sz="1600" dirty="0"/>
                        <a:t>Integrate early user feedback into remaining plan </a:t>
                      </a:r>
                    </a:p>
                    <a:p>
                      <a:pPr>
                        <a:spcBef>
                          <a:spcPts val="400"/>
                        </a:spcBef>
                      </a:pPr>
                      <a:r>
                        <a:rPr lang="en-US" sz="1600" dirty="0"/>
                        <a:t>Maintain a collaborative approach between all stakeholders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2216888" y="4502888"/>
            <a:ext cx="3003698" cy="24986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261344" y="3289005"/>
            <a:ext cx="3003698" cy="24986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307572" y="3289005"/>
            <a:ext cx="3003698" cy="4749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216888" y="5626904"/>
            <a:ext cx="3003698" cy="2498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261344" y="4889713"/>
            <a:ext cx="3003698" cy="2498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307572" y="5199829"/>
            <a:ext cx="3003698" cy="1025534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5600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020"/>
    </mc:Choice>
    <mc:Fallback xmlns="">
      <p:transition spd="slow" advTm="332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– Waterfall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When working in a Waterfall SDLC Requirements are generally:</a:t>
            </a:r>
          </a:p>
          <a:p>
            <a:r>
              <a:rPr lang="en-US" sz="2000" dirty="0"/>
              <a:t>Captured up front (before any design or development)</a:t>
            </a:r>
          </a:p>
          <a:p>
            <a:r>
              <a:rPr lang="en-US" sz="2000" dirty="0"/>
              <a:t>Documented in a variety of formats</a:t>
            </a:r>
          </a:p>
          <a:p>
            <a:r>
              <a:rPr lang="en-US" sz="2000" dirty="0"/>
              <a:t>Verbose</a:t>
            </a:r>
          </a:p>
          <a:p>
            <a:r>
              <a:rPr lang="en-US" sz="2000" dirty="0"/>
              <a:t>Estimated in detail using bottom-up estimating techniques (sometime Function Points)</a:t>
            </a:r>
          </a:p>
          <a:p>
            <a:r>
              <a:rPr lang="en-US" sz="2000" dirty="0"/>
              <a:t>Risk Analysis &amp; </a:t>
            </a:r>
            <a:r>
              <a:rPr lang="en-US" sz="2000" dirty="0" err="1"/>
              <a:t>Mitigaton</a:t>
            </a:r>
            <a:endParaRPr lang="en-US" sz="2000" dirty="0"/>
          </a:p>
          <a:p>
            <a:r>
              <a:rPr lang="en-US" sz="2000" dirty="0"/>
              <a:t>Signed off on </a:t>
            </a:r>
          </a:p>
          <a:p>
            <a:r>
              <a:rPr lang="en-US" sz="2000" dirty="0"/>
              <a:t>Managed with change requests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855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– Iterative (RUP)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When working in an Iterative (RUP) SDLC Requirements are generally:</a:t>
            </a:r>
          </a:p>
          <a:p>
            <a:r>
              <a:rPr lang="en-US" sz="2000" dirty="0"/>
              <a:t>Captured primarily up front but updated during design </a:t>
            </a:r>
          </a:p>
          <a:p>
            <a:r>
              <a:rPr lang="en-US" sz="2000" dirty="0"/>
              <a:t>Documented in Use Cases</a:t>
            </a:r>
          </a:p>
          <a:p>
            <a:r>
              <a:rPr lang="en-US" sz="2000" dirty="0"/>
              <a:t>Moderately verbose</a:t>
            </a:r>
          </a:p>
          <a:p>
            <a:r>
              <a:rPr lang="en-US" sz="2000" dirty="0"/>
              <a:t>Estimated using Use Case points </a:t>
            </a:r>
          </a:p>
          <a:p>
            <a:r>
              <a:rPr lang="en-US" sz="2000" dirty="0"/>
              <a:t>Signed off on with an understanding that minor changes are likely</a:t>
            </a:r>
          </a:p>
          <a:p>
            <a:r>
              <a:rPr lang="en-US" sz="2000" dirty="0"/>
              <a:t>Managed with change requests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00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– Agile (Scrum)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When working in an Agile (Scrum) SDLC Requirements are generally:</a:t>
            </a:r>
          </a:p>
          <a:p>
            <a:r>
              <a:rPr lang="en-US" sz="2000" dirty="0"/>
              <a:t>Captured before each sprint </a:t>
            </a:r>
          </a:p>
          <a:p>
            <a:r>
              <a:rPr lang="en-US" sz="2000" dirty="0"/>
              <a:t>Documented using Stories (light weight)</a:t>
            </a:r>
          </a:p>
          <a:p>
            <a:r>
              <a:rPr lang="en-US" sz="2000" dirty="0"/>
              <a:t>In Scaled Agile Epics &amp; Features are also used  </a:t>
            </a:r>
          </a:p>
          <a:p>
            <a:r>
              <a:rPr lang="en-US" sz="2000" dirty="0"/>
              <a:t>Only detailed as needed</a:t>
            </a:r>
          </a:p>
          <a:p>
            <a:r>
              <a:rPr lang="en-US" sz="2000" dirty="0"/>
              <a:t>Estimated using Story Points (very light weight)</a:t>
            </a:r>
          </a:p>
          <a:p>
            <a:r>
              <a:rPr lang="en-US" sz="2000" dirty="0"/>
              <a:t>Immutable for current sprint</a:t>
            </a:r>
          </a:p>
          <a:p>
            <a:r>
              <a:rPr lang="en-US" sz="2000" dirty="0"/>
              <a:t>Change is encouraged for future sprints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92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Final Thoughts: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SMART Stories: Specific, Measurable, Achievable, Relevant, and Time-boxed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very careful attempting to measure productivity across 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Story Points vs Use Case Points vs Function Points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Experience is a big deal and often overlooked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4438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Assignments &amp; Activity List Items are due this Sunday.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Prework assignments for next sprint will be communicated by Monday noon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4571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Break &amp; End of First Recording</a:t>
            </a:r>
          </a:p>
        </p:txBody>
      </p:sp>
    </p:spTree>
    <p:extLst>
      <p:ext uri="{BB962C8B-B14F-4D97-AF65-F5344CB8AC3E}">
        <p14:creationId xmlns:p14="http://schemas.microsoft.com/office/powerpoint/2010/main" val="30730307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Deploy Node.js to Azure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674675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 &amp; Recordings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600"/>
              </a:spcBef>
            </a:pPr>
            <a:r>
              <a:rPr lang="en-US" sz="4400" dirty="0"/>
              <a:t>Teamwork and Self-Improvement</a:t>
            </a:r>
          </a:p>
        </p:txBody>
      </p:sp>
    </p:spTree>
    <p:extLst>
      <p:ext uri="{BB962C8B-B14F-4D97-AF65-F5344CB8AC3E}">
        <p14:creationId xmlns:p14="http://schemas.microsoft.com/office/powerpoint/2010/main" val="2052567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Who is the Author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20A407-2A90-4824-99A1-626E5F71B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00" y="1811676"/>
            <a:ext cx="10661348" cy="322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117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Answer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52A364-C613-4955-8075-26C843965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79334"/>
            <a:ext cx="10902197" cy="17969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18B21F-E9BA-4272-BB80-188CB7775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898" y="1955035"/>
            <a:ext cx="10591502" cy="98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939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Suggested Reading: Dale Carnegie </a:t>
            </a:r>
          </a:p>
        </p:txBody>
      </p:sp>
    </p:spTree>
    <p:extLst>
      <p:ext uri="{BB962C8B-B14F-4D97-AF65-F5344CB8AC3E}">
        <p14:creationId xmlns:p14="http://schemas.microsoft.com/office/powerpoint/2010/main" val="69858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CD5AE0-6864-F242-B04F-C97F8218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84" y="240323"/>
            <a:ext cx="4511800" cy="63773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E5B2F9-1E01-184A-AAEA-0B1F0C806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334" y="1008094"/>
            <a:ext cx="3131038" cy="48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006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&amp; 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627805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81DC4-25C2-794D-96F5-A077648E9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" y="0"/>
            <a:ext cx="1218708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0430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5.4|91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2353</TotalTime>
  <Words>1442</Words>
  <Application>Microsoft Macintosh PowerPoint</Application>
  <PresentationFormat>Widescreen</PresentationFormat>
  <Paragraphs>201</Paragraphs>
  <Slides>29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Discussion &amp; Lecture Session Sound &amp; Recording Check</vt:lpstr>
      <vt:lpstr>Software Engineering Discussion, Lecture, &amp; Lab Eric Pogue</vt:lpstr>
      <vt:lpstr>Teamwork and Self-Improvement</vt:lpstr>
      <vt:lpstr>Who is the Author</vt:lpstr>
      <vt:lpstr>Answer</vt:lpstr>
      <vt:lpstr>Suggested Reading: Dale Carnegie </vt:lpstr>
      <vt:lpstr>PowerPoint Presentation</vt:lpstr>
      <vt:lpstr>Announcements &amp; Prework</vt:lpstr>
      <vt:lpstr>PowerPoint Presentation</vt:lpstr>
      <vt:lpstr>Scrum Process – Sprint Retrospective</vt:lpstr>
      <vt:lpstr>Feedback?</vt:lpstr>
      <vt:lpstr>Sprint 3 Planning</vt:lpstr>
      <vt:lpstr>The Righteous Triangle of Software Development</vt:lpstr>
      <vt:lpstr>Scrum Process – Sprint Planning</vt:lpstr>
      <vt:lpstr>PowerPoint Presentation</vt:lpstr>
      <vt:lpstr>Requirements</vt:lpstr>
      <vt:lpstr>The Righteous Triangle of Software Development</vt:lpstr>
      <vt:lpstr>Behavior-Driven Development (Design) </vt:lpstr>
      <vt:lpstr>Gemba</vt:lpstr>
      <vt:lpstr>User Interface Design</vt:lpstr>
      <vt:lpstr>Waterfall vs Iterative vs Agile Requirements</vt:lpstr>
      <vt:lpstr>Requirements – Waterfall</vt:lpstr>
      <vt:lpstr>Requirements – Iterative (RUP)</vt:lpstr>
      <vt:lpstr>Requirements – Agile (Scrum)</vt:lpstr>
      <vt:lpstr>Requirements </vt:lpstr>
      <vt:lpstr>Assignment</vt:lpstr>
      <vt:lpstr>Break &amp; End of First Recording</vt:lpstr>
      <vt:lpstr>Lab</vt:lpstr>
      <vt:lpstr>End of Session &amp; Recordings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87</cp:revision>
  <dcterms:created xsi:type="dcterms:W3CDTF">2019-01-14T15:53:15Z</dcterms:created>
  <dcterms:modified xsi:type="dcterms:W3CDTF">2020-01-29T19:44:53Z</dcterms:modified>
</cp:coreProperties>
</file>